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32" r:id="rId1"/>
  </p:sldMasterIdLst>
  <p:notesMasterIdLst>
    <p:notesMasterId r:id="rId9"/>
  </p:notesMasterIdLst>
  <p:handoutMasterIdLst>
    <p:handoutMasterId r:id="rId10"/>
  </p:handoutMasterIdLst>
  <p:sldIdLst>
    <p:sldId id="257" r:id="rId2"/>
    <p:sldId id="271" r:id="rId3"/>
    <p:sldId id="272" r:id="rId4"/>
    <p:sldId id="265" r:id="rId5"/>
    <p:sldId id="276" r:id="rId6"/>
    <p:sldId id="278" r:id="rId7"/>
    <p:sldId id="28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42D1"/>
    <a:srgbClr val="CCCC00"/>
    <a:srgbClr val="FF9933"/>
    <a:srgbClr val="CC0066"/>
    <a:srgbClr val="FFFF66"/>
    <a:srgbClr val="99FF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706" autoAdjust="0"/>
  </p:normalViewPr>
  <p:slideViewPr>
    <p:cSldViewPr snapToGrid="0" showGuides="1">
      <p:cViewPr>
        <p:scale>
          <a:sx n="88" d="100"/>
          <a:sy n="88" d="100"/>
        </p:scale>
        <p:origin x="-120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319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BB0D6-6D06-4BD3-AB31-E8869D874B02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4" name="Footer Placeholder 3"/>
          <p:cNvSpPr>
            <a:spLocks noGrp="1" noEditPoints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 noEditPoints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DED2-DCCF-4B97-AD20-2724CDB6C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6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409EA-C7DB-44FA-89E8-1410E2A9549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E91F2-10CE-41A6-AD49-30D4CB692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00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DD4592FA-161F-4563-8CBF-5F49B6528A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89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ECE70406-AAE1-411E-A80D-0194C70354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479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0B44B3BC-86E7-49CD-A527-1B889B509D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275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15B7BBE0-CA72-45FB-AA2D-4B491EDA37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721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6C515823-142C-41E7-A4C2-2EB11951A0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96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33B2A8E-2924-46CB-8A3D-E6C838C23300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4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89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33B2A8E-2924-46CB-8A3D-E6C838C23300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4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33B2A8E-2924-46CB-8A3D-E6C838C23300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3685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33B2A8E-2924-46CB-8A3D-E6C838C23300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188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49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99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31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33B2A8E-2924-46CB-8A3D-E6C838C23300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57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03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33B2A8E-2924-46CB-8A3D-E6C838C23300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3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67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9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4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84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2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4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B2A8E-2924-46CB-8A3D-E6C838C23300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9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6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 noEditPoints="1"/>
          </p:cNvSpPr>
          <p:nvPr>
            <p:ph type="ctrTitle"/>
          </p:nvPr>
        </p:nvSpPr>
        <p:spPr>
          <a:xfrm>
            <a:off x="6960358" y="527112"/>
            <a:ext cx="5231642" cy="1082351"/>
          </a:xfrm>
        </p:spPr>
        <p:txBody>
          <a:bodyPr>
            <a:normAutofit/>
          </a:bodyPr>
          <a:lstStyle/>
          <a:p>
            <a:r>
              <a:rPr lang="en-US" dirty="0">
                <a:latin typeface="Lucida Handwriting" panose="03010101010101010101" pitchFamily="66" charset="0"/>
              </a:rPr>
              <a:t>Attention</a:t>
            </a:r>
            <a:endParaRPr lang="en-US" dirty="0">
              <a:solidFill>
                <a:schemeClr val="tx1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3" name="Subtitle 2"/>
          <p:cNvSpPr>
            <a:spLocks noGrp="1" noEditPoints="1"/>
          </p:cNvSpPr>
          <p:nvPr>
            <p:ph type="subTitle" idx="1"/>
          </p:nvPr>
        </p:nvSpPr>
        <p:spPr>
          <a:xfrm>
            <a:off x="6851176" y="1866810"/>
            <a:ext cx="4832770" cy="2820009"/>
          </a:xfrm>
        </p:spPr>
        <p:txBody>
          <a:bodyPr>
            <a:normAutofit/>
          </a:bodyPr>
          <a:lstStyle/>
          <a:p>
            <a:pPr algn="r" rtl="1"/>
            <a:r>
              <a:rPr lang="fa-IR" sz="3200" b="1" dirty="0">
                <a:cs typeface="2  Roya" panose="00000400000000000000" pitchFamily="2" charset="-78"/>
              </a:rPr>
              <a:t>ارتباط توجه پایدار (تمرکز) با تیپ‌هاى زمانى صبحگاهى و شامگاهى در نوجوانان دختر</a:t>
            </a:r>
          </a:p>
          <a:p>
            <a:pPr algn="r" rtl="1"/>
            <a:r>
              <a:rPr lang="fa-IR" b="1" dirty="0">
                <a:cs typeface="2  Badr" panose="00000400000000000000" pitchFamily="2" charset="-78"/>
              </a:rPr>
              <a:t> </a:t>
            </a:r>
          </a:p>
          <a:p>
            <a:pPr algn="r" rtl="1"/>
            <a:r>
              <a:rPr lang="fa-IR" sz="2400" dirty="0">
                <a:cs typeface="2  Roya" panose="00000400000000000000" pitchFamily="2" charset="-78"/>
              </a:rPr>
              <a:t>اعضای پژوهش:</a:t>
            </a:r>
          </a:p>
          <a:p>
            <a:pPr algn="r" rtl="1"/>
            <a:r>
              <a:rPr lang="fa-IR" sz="2400" dirty="0">
                <a:cs typeface="2  Roya" panose="00000400000000000000" pitchFamily="2" charset="-78"/>
              </a:rPr>
              <a:t>نازنین آهو - پرنیان خسروآبادی - هستی شاهین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3892"/>
            <a:ext cx="345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dirty="0"/>
              <a:t>1</a:t>
            </a: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657C99D-C98A-8DBB-83E9-446B54EA9E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668" y="1203705"/>
            <a:ext cx="4353470" cy="398244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369">
        <p:fade/>
      </p:transition>
    </mc:Choice>
    <mc:Fallback xmlns="">
      <p:transition spd="med" advTm="15369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 noEditPoint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8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بیان مسئله</a:t>
            </a:r>
            <a:endParaRPr lang="en-US" sz="4800" b="1" dirty="0">
              <a:solidFill>
                <a:schemeClr val="accent2">
                  <a:lumMod val="60000"/>
                  <a:lumOff val="4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4" name="Content Placeholder 13"/>
          <p:cNvSpPr>
            <a:spLocks noGrp="1" noEditPoints="1"/>
          </p:cNvSpPr>
          <p:nvPr>
            <p:ph idx="1"/>
          </p:nvPr>
        </p:nvSpPr>
        <p:spPr>
          <a:xfrm>
            <a:off x="685801" y="1690687"/>
            <a:ext cx="10820400" cy="3898349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fa-IR" sz="3600" b="1" dirty="0">
                <a:solidFill>
                  <a:schemeClr val="accent4">
                    <a:lumMod val="75000"/>
                  </a:schemeClr>
                </a:solidFill>
                <a:cs typeface="B Nazanin" panose="00000400000000000000" pitchFamily="2" charset="-78"/>
              </a:rPr>
              <a:t>توجه</a:t>
            </a:r>
          </a:p>
          <a:p>
            <a:pPr marL="0" indent="0" algn="ctr" rtl="1">
              <a:buNone/>
            </a:pPr>
            <a:endParaRPr lang="fa-IR" sz="1600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sz="2400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dirty="0">
                <a:cs typeface="B Nazanin" panose="00000400000000000000" pitchFamily="2" charset="-78"/>
              </a:rPr>
              <a:t>توجه پایدار: توانایی حفظ توجه به طور مستمر بر یک فعالیت نیازمند پردازش شناختی است.</a:t>
            </a:r>
          </a:p>
          <a:p>
            <a:pPr marL="0" indent="0" algn="r" rtl="1">
              <a:buNone/>
            </a:pPr>
            <a:endParaRPr lang="en-US" sz="2800" dirty="0">
              <a:cs typeface="B Nazanin" panose="00000400000000000000" pitchFamily="2" charset="-78"/>
            </a:endParaRPr>
          </a:p>
          <a:p>
            <a:pPr algn="r" rtl="1"/>
            <a:r>
              <a:rPr lang="fa-IR" sz="2800" dirty="0">
                <a:cs typeface="B Nazanin" panose="00000400000000000000" pitchFamily="2" charset="-78"/>
              </a:rPr>
              <a:t>حافظه فعال: پردازش شناختی اطلاعات در حین نگهداری ذهنی آن‌ها</a:t>
            </a:r>
          </a:p>
          <a:p>
            <a:pPr algn="r" rtl="1"/>
            <a:r>
              <a:rPr lang="fa-IR" sz="2800" dirty="0">
                <a:cs typeface="B Nazanin" panose="00000400000000000000" pitchFamily="2" charset="-78"/>
              </a:rPr>
              <a:t>گوش به زنگی: حفظ توجه در طول فعالیت </a:t>
            </a:r>
          </a:p>
          <a:p>
            <a:pPr marL="0" indent="0" algn="r" rtl="1">
              <a:buNone/>
            </a:pPr>
            <a:r>
              <a:rPr lang="fa-IR" sz="2800" dirty="0">
                <a:cs typeface="B Nazanin" panose="00000400000000000000" pitchFamily="2" charset="-78"/>
              </a:rPr>
              <a:t>(سولبرگ، 2001)</a:t>
            </a:r>
          </a:p>
          <a:p>
            <a:pPr marL="0" indent="0" algn="r" rtl="1">
              <a:buNone/>
            </a:pPr>
            <a:endParaRPr lang="en-US" sz="1600" dirty="0">
              <a:cs typeface="B Nazanin" panose="00000400000000000000" pitchFamily="2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3285F74-B51D-43D9-A09A-0B448B2A468D}"/>
              </a:ext>
            </a:extLst>
          </p:cNvPr>
          <p:cNvSpPr txBox="1"/>
          <p:nvPr/>
        </p:nvSpPr>
        <p:spPr>
          <a:xfrm>
            <a:off x="122830" y="109182"/>
            <a:ext cx="409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9272">
        <p:fade/>
      </p:transition>
    </mc:Choice>
    <mc:Fallback xmlns="">
      <p:transition spd="med" advTm="19272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 noEditPoint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8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بیان مسئله</a:t>
            </a:r>
            <a:endParaRPr lang="en-US" sz="4800" b="1" dirty="0">
              <a:solidFill>
                <a:schemeClr val="accent2">
                  <a:lumMod val="60000"/>
                  <a:lumOff val="4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4" name="Content Placeholder 13"/>
          <p:cNvSpPr>
            <a:spLocks noGrp="1" noEditPoints="1"/>
          </p:cNvSpPr>
          <p:nvPr>
            <p:ph idx="1"/>
          </p:nvPr>
        </p:nvSpPr>
        <p:spPr>
          <a:xfrm>
            <a:off x="709128" y="1371599"/>
            <a:ext cx="10311076" cy="5290458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fa-IR" sz="3600" b="1" dirty="0">
                <a:solidFill>
                  <a:schemeClr val="accent4">
                    <a:lumMod val="75000"/>
                  </a:schemeClr>
                </a:solidFill>
                <a:cs typeface="B Nazanin" panose="00000400000000000000" pitchFamily="2" charset="-78"/>
              </a:rPr>
              <a:t>تیپ‌های زمانی</a:t>
            </a:r>
            <a:endParaRPr lang="fa-IR" sz="2800" b="1" dirty="0">
              <a:solidFill>
                <a:schemeClr val="accent4">
                  <a:lumMod val="75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sz="2800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dirty="0">
                <a:cs typeface="B Nazanin" panose="00000400000000000000" pitchFamily="2" charset="-78"/>
              </a:rPr>
              <a:t>تیپ‌های زمانی: تفاوت‌های فردی در ریتم زیستی افراد که در عملکردهای مختلف افراد تاثیرگذار است.</a:t>
            </a:r>
          </a:p>
          <a:p>
            <a:pPr marL="0" indent="0" algn="r" rtl="1">
              <a:buNone/>
            </a:pPr>
            <a:endParaRPr lang="fa-IR" sz="2800" dirty="0">
              <a:cs typeface="B Nazanin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2800" dirty="0">
                <a:cs typeface="B Nazanin" panose="00000400000000000000" pitchFamily="2" charset="-78"/>
              </a:rPr>
              <a:t>تیپ‌ زمانی صبحگاهی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2800" dirty="0">
                <a:cs typeface="B Nazanin" panose="00000400000000000000" pitchFamily="2" charset="-78"/>
              </a:rPr>
              <a:t>تیپ‌ زمانی شامگاهی</a:t>
            </a:r>
          </a:p>
          <a:p>
            <a:pPr marL="0" indent="0" algn="r" rtl="1">
              <a:buNone/>
            </a:pPr>
            <a:endParaRPr lang="fa-IR" sz="2800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dirty="0">
                <a:cs typeface="B Nazanin" panose="00000400000000000000" pitchFamily="2" charset="-78"/>
              </a:rPr>
              <a:t>(مکاکی و همکاران، 2004)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363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6448">
        <p:fade/>
      </p:transition>
    </mc:Choice>
    <mc:Fallback xmlns="">
      <p:transition spd="med" advTm="26448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8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ابزار و روش‌ها</a:t>
            </a:r>
            <a:endParaRPr lang="en-US" sz="4800" b="1" dirty="0">
              <a:solidFill>
                <a:schemeClr val="accent2">
                  <a:lumMod val="60000"/>
                  <a:lumOff val="4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204717" y="1690688"/>
            <a:ext cx="11301484" cy="435133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fa-IR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dirty="0">
                <a:cs typeface="B Nazanin" panose="00000400000000000000" pitchFamily="2" charset="-78"/>
              </a:rPr>
              <a:t>1. پرسشنامه تیپ‌های زمانی صبحگاهی و شامگاهی (هورن و استبرگ، 1976)</a:t>
            </a:r>
          </a:p>
          <a:p>
            <a:pPr marL="0" indent="0" algn="r" rtl="1">
              <a:buNone/>
            </a:pPr>
            <a:endParaRPr lang="fa-IR" sz="2800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dirty="0">
                <a:cs typeface="B Nazanin" panose="00000400000000000000" pitchFamily="2" charset="-78"/>
              </a:rPr>
              <a:t>2. تست گوش به زنگی توجه (</a:t>
            </a:r>
            <a:r>
              <a:rPr lang="en-US" sz="2800" dirty="0">
                <a:cs typeface="B Nazanin" panose="00000400000000000000" pitchFamily="2" charset="-78"/>
              </a:rPr>
              <a:t>TOAV</a:t>
            </a:r>
            <a:r>
              <a:rPr lang="fa-IR" sz="2800" dirty="0">
                <a:cs typeface="B Nazanin" panose="00000400000000000000" pitchFamily="2" charset="-78"/>
              </a:rPr>
              <a:t>) (لیرک و همکاران، 2008)</a:t>
            </a:r>
            <a:endParaRPr lang="en-US" sz="2800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sz="2800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sz="2800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sz="2800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dirty="0">
                <a:cs typeface="B Nazanin" panose="00000400000000000000" pitchFamily="2" charset="-78"/>
              </a:rPr>
              <a:t>روش آماری:</a:t>
            </a:r>
            <a:r>
              <a:rPr lang="en-US" sz="2800" dirty="0">
                <a:cs typeface="B Nazanin" panose="00000400000000000000" pitchFamily="2" charset="-78"/>
              </a:rPr>
              <a:t> </a:t>
            </a:r>
            <a:r>
              <a:rPr lang="fa-IR" sz="2800" dirty="0">
                <a:cs typeface="B Nazanin" panose="00000400000000000000" pitchFamily="2" charset="-78"/>
              </a:rPr>
              <a:t>همبستگی پیرسون و مقایسه میانگین‌ها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569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5851">
        <p:fade/>
      </p:transition>
    </mc:Choice>
    <mc:Fallback xmlns="">
      <p:transition spd="med" advTm="35851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2822944" y="238172"/>
            <a:ext cx="8610600" cy="1293028"/>
          </a:xfrm>
        </p:spPr>
        <p:txBody>
          <a:bodyPr>
            <a:normAutofit/>
          </a:bodyPr>
          <a:lstStyle/>
          <a:p>
            <a:pPr algn="r"/>
            <a:r>
              <a:rPr lang="fa-IR" sz="48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تست گوش به زنگی توجه</a:t>
            </a:r>
            <a:endParaRPr lang="en-US" sz="4800" b="1" dirty="0">
              <a:solidFill>
                <a:schemeClr val="accent2">
                  <a:lumMod val="60000"/>
                  <a:lumOff val="40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8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617740" y="1531200"/>
            <a:ext cx="9815804" cy="513554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967041" y="5812465"/>
            <a:ext cx="466503" cy="366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/>
              <a:t>12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541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975">
        <p:fade/>
      </p:transition>
    </mc:Choice>
    <mc:Fallback xmlns="">
      <p:transition spd="med" advTm="15975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918191"/>
          </a:xfrm>
        </p:spPr>
        <p:txBody>
          <a:bodyPr/>
          <a:lstStyle/>
          <a:p>
            <a:pPr algn="r"/>
            <a:r>
              <a:rPr lang="fa-IR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نتیجه گیری: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0561" y="1675499"/>
            <a:ext cx="10085696" cy="4351338"/>
          </a:xfrm>
        </p:spPr>
        <p:txBody>
          <a:bodyPr/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fa-IR" sz="2400" dirty="0"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نتایج آزمون همبستگی نشان می‌دهد که توجه پایدار و تیپ زمانی افراد با هم همبستگی منفی دارند؛</a:t>
            </a:r>
          </a:p>
          <a:p>
            <a:pPr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fa-IR" sz="2400" dirty="0"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هرچه فرد صبحگاهی‌تر، نمره توجه پایدار پایین‌تر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764850"/>
              </p:ext>
            </p:extLst>
          </p:nvPr>
        </p:nvGraphicFramePr>
        <p:xfrm>
          <a:off x="709684" y="3207225"/>
          <a:ext cx="10298883" cy="3150714"/>
        </p:xfrm>
        <a:graphic>
          <a:graphicData uri="http://schemas.openxmlformats.org/drawingml/2006/table">
            <a:tbl>
              <a:tblPr rtl="1" firstRow="1" firstCol="1" bandRow="1">
                <a:tableStyleId>{BC89EF96-8CEA-46FF-86C4-4CE0E7609802}</a:tableStyleId>
              </a:tblPr>
              <a:tblGrid>
                <a:gridCol w="34329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329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329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25808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dirty="0">
                          <a:effectLst/>
                        </a:rPr>
                        <a:t>شاخص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dirty="0">
                          <a:effectLst/>
                        </a:rPr>
                        <a:t>ضرایب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>
                          <a:effectLst/>
                        </a:rPr>
                        <a:t>نمره پرسشنامه صبحگاهی-شامگاهی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5281"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>
                          <a:effectLst/>
                        </a:rPr>
                        <a:t>نمره توجه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>
                          <a:effectLst/>
                        </a:rPr>
                        <a:t>ضریب همبستگی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>
                          <a:effectLst/>
                        </a:rPr>
                        <a:t>0.736-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29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p-value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dirty="0">
                          <a:effectLst/>
                        </a:rPr>
                        <a:t>0.001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44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>
                          <a:effectLst/>
                        </a:rPr>
                        <a:t>نوع همبستگی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dirty="0">
                          <a:effectLst/>
                        </a:rPr>
                        <a:t>منفی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279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4369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2027">
        <p:fade/>
      </p:transition>
    </mc:Choice>
    <mc:Fallback xmlns="">
      <p:transition spd="med" advTm="22027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4525" y="1721847"/>
            <a:ext cx="11023549" cy="170555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fa-IR" sz="2000" dirty="0"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میانگین عملکرد اعضای هر گروه نسبت به زمان تست دادنشان با هم مقایسه شد؛</a:t>
            </a:r>
          </a:p>
          <a:p>
            <a:pPr algn="r" rtl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fa-IR" sz="2000" dirty="0"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در گروه صبحگاهی زمان انجام تست معنادار بوده و در گروه شامگاهی زمان انجام تست تفاوتی در عملکرد افراد ایجاد نکرده است.</a:t>
            </a:r>
          </a:p>
          <a:p>
            <a:pPr algn="r" rtl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fa-IR" sz="2000" dirty="0"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تاثیرات </a:t>
            </a:r>
            <a:r>
              <a:rPr lang="fa-IR" sz="2000" dirty="0">
                <a:latin typeface="Bnazanin"/>
                <a:ea typeface="Calibri" panose="020F0502020204030204" pitchFamily="34" charset="0"/>
                <a:cs typeface="B Nazanin" panose="00000400000000000000" pitchFamily="2" charset="-78"/>
              </a:rPr>
              <a:t>تفاوت در ریتم زیستی</a:t>
            </a:r>
            <a:r>
              <a:rPr lang="fa-IR" sz="2000" dirty="0"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، برای افراد با تیپ صبحگاهی بارز و معنادار است و بر عملکرد افراد شامگاهی اثر چندانی ندارد.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653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8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43A28B27-46F6-4E53-A329-C0C3AB78F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918191"/>
          </a:xfrm>
        </p:spPr>
        <p:txBody>
          <a:bodyPr/>
          <a:lstStyle/>
          <a:p>
            <a:pPr algn="r"/>
            <a:r>
              <a:rPr lang="fa-IR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نتیجه گیری: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6EBC3A09-772D-778C-B841-966294AE0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499168"/>
              </p:ext>
            </p:extLst>
          </p:nvPr>
        </p:nvGraphicFramePr>
        <p:xfrm>
          <a:off x="736095" y="3753132"/>
          <a:ext cx="11215396" cy="2104824"/>
        </p:xfrm>
        <a:graphic>
          <a:graphicData uri="http://schemas.openxmlformats.org/drawingml/2006/table">
            <a:tbl>
              <a:tblPr rtl="1" firstRow="1" firstCol="1" bandRow="1">
                <a:tableStyleId>{BC89EF96-8CEA-46FF-86C4-4CE0E7609802}</a:tableStyleId>
              </a:tblPr>
              <a:tblGrid>
                <a:gridCol w="22705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861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073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132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3817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0160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dirty="0">
                          <a:effectLst/>
                        </a:rPr>
                        <a:t>شاخص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dirty="0">
                          <a:effectLst/>
                        </a:rPr>
                        <a:t>میزان آماره </a:t>
                      </a:r>
                      <a:r>
                        <a:rPr lang="en-US" sz="2000" dirty="0">
                          <a:effectLst/>
                        </a:rPr>
                        <a:t>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p-value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dirty="0">
                          <a:effectLst/>
                        </a:rPr>
                        <a:t>معناداری آماری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dirty="0">
                          <a:effectLst/>
                        </a:rPr>
                        <a:t>درجه آزادی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160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>
                          <a:effectLst/>
                        </a:rPr>
                        <a:t>تیپ زمانی صبحگاهی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>
                          <a:effectLst/>
                        </a:rPr>
                        <a:t>2.934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>
                          <a:effectLst/>
                        </a:rPr>
                        <a:t>0.026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>
                          <a:effectLst/>
                        </a:rPr>
                        <a:t>معنادار است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160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dirty="0">
                          <a:effectLst/>
                        </a:rPr>
                        <a:t>تیپ زمانی شامگاهی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>
                          <a:effectLst/>
                        </a:rPr>
                        <a:t>0.620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>
                          <a:effectLst/>
                        </a:rPr>
                        <a:t>0.558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>
                          <a:effectLst/>
                        </a:rPr>
                        <a:t>معنادار نیست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dirty="0">
                          <a:effectLst/>
                        </a:rPr>
                        <a:t>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078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178">
        <p:fade/>
      </p:transition>
    </mc:Choice>
    <mc:Fallback xmlns="">
      <p:transition spd="med" advTm="37178">
        <p:fade/>
      </p:transition>
    </mc:Fallback>
  </mc:AlternateContent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331</TotalTime>
  <Words>302</Words>
  <Application>Microsoft Office PowerPoint</Application>
  <PresentationFormat>Custom</PresentationFormat>
  <Paragraphs>78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Vapor Trail</vt:lpstr>
      <vt:lpstr>Attention</vt:lpstr>
      <vt:lpstr>بیان مسئله</vt:lpstr>
      <vt:lpstr>بیان مسئله</vt:lpstr>
      <vt:lpstr>ابزار و روش‌ها</vt:lpstr>
      <vt:lpstr>تست گوش به زنگی توجه</vt:lpstr>
      <vt:lpstr>نتیجه گیری:</vt:lpstr>
      <vt:lpstr>نتیجه گیری: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caffein</dc:title>
  <dc:creator>Dear User</dc:creator>
  <cp:lastModifiedBy>fariba faraji</cp:lastModifiedBy>
  <cp:revision>103</cp:revision>
  <dcterms:created xsi:type="dcterms:W3CDTF">2022-03-14T12:30:57Z</dcterms:created>
  <dcterms:modified xsi:type="dcterms:W3CDTF">2022-05-07T07:08:27Z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74067000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